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theme/themeOverride13.xml" ContentType="application/vnd.openxmlformats-officedocument.themeOverride+xml"/>
  <Override PartName="/ppt/charts/chart26.xml" ContentType="application/vnd.openxmlformats-officedocument.drawingml.chart+xml"/>
  <Override PartName="/ppt/theme/themeOverride14.xml" ContentType="application/vnd.openxmlformats-officedocument.themeOverride+xml"/>
  <Override PartName="/ppt/charts/chart27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75" r:id="rId21"/>
    <p:sldId id="276" r:id="rId22"/>
    <p:sldId id="277" r:id="rId23"/>
    <p:sldId id="281" r:id="rId24"/>
    <p:sldId id="282" r:id="rId25"/>
    <p:sldId id="278" r:id="rId26"/>
    <p:sldId id="279" r:id="rId27"/>
    <p:sldId id="280" r:id="rId28"/>
    <p:sldId id="295" r:id="rId29"/>
    <p:sldId id="284" r:id="rId30"/>
    <p:sldId id="285" r:id="rId31"/>
    <p:sldId id="286" r:id="rId32"/>
    <p:sldId id="287" r:id="rId33"/>
    <p:sldId id="288" r:id="rId34"/>
    <p:sldId id="289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6"/>
    <p:restoredTop sz="95153"/>
  </p:normalViewPr>
  <p:slideViewPr>
    <p:cSldViewPr snapToGrid="0" snapToObjects="1">
      <p:cViewPr varScale="1">
        <p:scale>
          <a:sx n="131" d="100"/>
          <a:sy n="131" d="100"/>
        </p:scale>
        <p:origin x="10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____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3-4 года</a:t>
            </a:r>
          </a:p>
          <a:p>
            <a:pPr>
              <a:defRPr/>
            </a:pPr>
            <a:r>
              <a:rPr lang="ru-RU" sz="1800" dirty="0" smtClean="0"/>
              <a:t>9</a:t>
            </a:r>
            <a:r>
              <a:rPr lang="ru-RU" sz="1800" baseline="0" dirty="0" smtClean="0"/>
              <a:t> детей, 7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смешанных семей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Сказки</c:v>
                </c:pt>
                <c:pt idx="1">
                  <c:v>Музыка</c:v>
                </c:pt>
                <c:pt idx="2">
                  <c:v>Близкие родственники</c:v>
                </c:pt>
                <c:pt idx="3">
                  <c:v>Быт</c:v>
                </c:pt>
                <c:pt idx="4">
                  <c:v>Мультфильмы</c:v>
                </c:pt>
                <c:pt idx="5">
                  <c:v>Прогулки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7.0</c:v>
                </c:pt>
                <c:pt idx="1">
                  <c:v>6.0</c:v>
                </c:pt>
                <c:pt idx="2">
                  <c:v>3.0</c:v>
                </c:pt>
                <c:pt idx="3">
                  <c:v>5.0</c:v>
                </c:pt>
                <c:pt idx="4">
                  <c:v>5.0</c:v>
                </c:pt>
                <c:pt idx="5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Сказки</c:v>
                </c:pt>
                <c:pt idx="1">
                  <c:v>Музыка</c:v>
                </c:pt>
                <c:pt idx="2">
                  <c:v>Близкие родственники</c:v>
                </c:pt>
                <c:pt idx="3">
                  <c:v>Быт</c:v>
                </c:pt>
                <c:pt idx="4">
                  <c:v>Мультфильмы</c:v>
                </c:pt>
                <c:pt idx="5">
                  <c:v>Прогулки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1.0</c:v>
                </c:pt>
                <c:pt idx="5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Сказки</c:v>
                </c:pt>
                <c:pt idx="1">
                  <c:v>Музыка</c:v>
                </c:pt>
                <c:pt idx="2">
                  <c:v>Близкие родственники</c:v>
                </c:pt>
                <c:pt idx="3">
                  <c:v>Быт</c:v>
                </c:pt>
                <c:pt idx="4">
                  <c:v>Мультфильмы</c:v>
                </c:pt>
                <c:pt idx="5">
                  <c:v>Прогулки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1.0</c:v>
                </c:pt>
                <c:pt idx="2">
                  <c:v>4.0</c:v>
                </c:pt>
                <c:pt idx="4">
                  <c:v>3.0</c:v>
                </c:pt>
                <c:pt idx="5">
                  <c:v>4.0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Сказки</c:v>
                </c:pt>
                <c:pt idx="1">
                  <c:v>Музыка</c:v>
                </c:pt>
                <c:pt idx="2">
                  <c:v>Близкие родственники</c:v>
                </c:pt>
                <c:pt idx="3">
                  <c:v>Быт</c:v>
                </c:pt>
                <c:pt idx="4">
                  <c:v>Мультфильмы</c:v>
                </c:pt>
                <c:pt idx="5">
                  <c:v>Прогулки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0642336"/>
        <c:axId val="-1940173488"/>
      </c:barChart>
      <c:catAx>
        <c:axId val="-194064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0173488"/>
        <c:crosses val="autoZero"/>
        <c:auto val="1"/>
        <c:lblAlgn val="ctr"/>
        <c:lblOffset val="100"/>
        <c:noMultiLvlLbl val="0"/>
      </c:catAx>
      <c:valAx>
        <c:axId val="-194017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406423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Друзья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0.0</c:v>
                </c:pt>
                <c:pt idx="1">
                  <c:v>3.0</c:v>
                </c:pt>
                <c:pt idx="2">
                  <c:v>4.0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6432464"/>
        <c:axId val="-1940600944"/>
      </c:barChart>
      <c:catAx>
        <c:axId val="-2046432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0600944"/>
        <c:crosses val="autoZero"/>
        <c:auto val="1"/>
        <c:lblAlgn val="ctr"/>
        <c:lblOffset val="100"/>
        <c:noMultiLvlLbl val="0"/>
      </c:catAx>
      <c:valAx>
        <c:axId val="-194060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4643246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Близкие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родственники</a:t>
            </a:r>
            <a:endParaRPr lang="en-US" sz="1800" dirty="0"/>
          </a:p>
        </c:rich>
      </c:tx>
      <c:layout>
        <c:manualLayout>
          <c:xMode val="edge"/>
          <c:yMode val="edge"/>
          <c:x val="0.280990794261943"/>
          <c:y val="0.110687717975218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Близкие родственники</c:v>
                </c:pt>
              </c:strCache>
            </c:strRef>
          </c:tx>
          <c:spPr>
            <a:solidFill>
              <a:srgbClr val="98261A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Дальние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родственники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Дальние родственники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55.0</c:v>
                </c:pt>
                <c:pt idx="1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Быт</a:t>
            </a:r>
          </a:p>
        </c:rich>
      </c:tx>
      <c:layout>
        <c:manualLayout>
          <c:xMode val="edge"/>
          <c:yMode val="edge"/>
          <c:x val="0.426809535618615"/>
          <c:y val="0.11245905062373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Быт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60.0</c:v>
                </c:pt>
                <c:pt idx="1">
                  <c:v>40.0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Сказки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Сказки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80.0</c:v>
                </c:pt>
                <c:pt idx="1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Фильмы, мультфильмы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Фильмы, мультфильмы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Прогулки</a:t>
            </a:r>
            <a:r>
              <a:rPr lang="en-US" sz="1800" dirty="0" smtClean="0"/>
              <a:t>,</a:t>
            </a:r>
            <a:endParaRPr lang="ru-RU" sz="1800" dirty="0" smtClean="0"/>
          </a:p>
          <a:p>
            <a:pPr>
              <a:defRPr/>
            </a:pPr>
            <a:r>
              <a:rPr lang="en-US" sz="1800" dirty="0" smtClean="0"/>
              <a:t>походы</a:t>
            </a:r>
            <a:endParaRPr lang="en-US" sz="18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Прогулки, походы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70.0</c:v>
                </c:pt>
                <c:pt idx="1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Школа</a:t>
            </a:r>
          </a:p>
        </c:rich>
      </c:tx>
      <c:layout>
        <c:manualLayout>
          <c:xMode val="edge"/>
          <c:yMode val="edge"/>
          <c:x val="0.247438690355477"/>
          <c:y val="0.050021170377226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Другие</c:v>
                </c:pt>
                <c:pt idx="1">
                  <c:v>Русский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100.0</c:v>
                </c:pt>
                <c:pt idx="1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Спорт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Спорт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10.0</c:v>
                </c:pt>
                <c:pt idx="1">
                  <c:v>90.0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Интернет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Интернет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5-7 лет</a:t>
            </a:r>
          </a:p>
          <a:p>
            <a:pPr>
              <a:defRPr/>
            </a:pPr>
            <a:r>
              <a:rPr lang="ru-RU" sz="1800" baseline="0" dirty="0" smtClean="0"/>
              <a:t>7 детей, 4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смешанных семей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3.0</c:v>
                </c:pt>
                <c:pt idx="2">
                  <c:v>4.0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2.0</c:v>
                </c:pt>
                <c:pt idx="3">
                  <c:v>2.0</c:v>
                </c:pt>
                <c:pt idx="4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1.0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2199136"/>
        <c:axId val="-1942386960"/>
      </c:barChart>
      <c:catAx>
        <c:axId val="-1942199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2386960"/>
        <c:crosses val="autoZero"/>
        <c:auto val="1"/>
        <c:lblAlgn val="ctr"/>
        <c:lblOffset val="100"/>
        <c:noMultiLvlLbl val="0"/>
      </c:catAx>
      <c:valAx>
        <c:axId val="-1942386960"/>
        <c:scaling>
          <c:orientation val="minMax"/>
          <c:max val="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42199136"/>
        <c:crosses val="autoZero"/>
        <c:crossBetween val="between"/>
        <c:majorUnit val="1.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Друзья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Друзья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20.0</c:v>
                </c:pt>
                <c:pt idx="1">
                  <c:v>80.0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Художественная литература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Близкие родственники</c:v>
                </c:pt>
              </c:strCache>
            </c:strRef>
          </c:tx>
          <c:spPr>
            <a:solidFill>
              <a:srgbClr val="98261A"/>
            </a:solidFill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50.0</c:v>
                </c:pt>
                <c:pt idx="1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Познавательная литература</a:t>
            </a:r>
            <a:endParaRPr lang="en-US" sz="1600" dirty="0"/>
          </a:p>
        </c:rich>
      </c:tx>
      <c:layout>
        <c:manualLayout>
          <c:xMode val="edge"/>
          <c:yMode val="edge"/>
          <c:x val="0.1334534820624"/>
          <c:y val="0.039896781860783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Быт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Счет в уме</a:t>
            </a:r>
            <a:endParaRPr lang="en-US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Сказки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30.0</c:v>
                </c:pt>
                <c:pt idx="1">
                  <c:v>70.0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Внутренний диалог</a:t>
            </a:r>
            <a:endParaRPr lang="en-US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Фильмы, мультфильмы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Письмо</a:t>
            </a:r>
            <a:endParaRPr lang="en-US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Спорт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35.0</c:v>
                </c:pt>
                <c:pt idx="1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Юмор</a:t>
            </a:r>
            <a:endParaRPr lang="en-US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Интернет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45.0</c:v>
                </c:pt>
                <c:pt idx="1">
                  <c:v>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Выражение</a:t>
            </a:r>
          </a:p>
          <a:p>
            <a:pPr>
              <a:defRPr/>
            </a:pPr>
            <a:r>
              <a:rPr lang="ru-RU" sz="1600" dirty="0" smtClean="0"/>
              <a:t>эмоций</a:t>
            </a:r>
            <a:endParaRPr lang="en-US" sz="160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Друзья</c:v>
                </c:pt>
              </c:strCache>
            </c:strRef>
          </c:tx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cat>
            <c:strRef>
              <c:f>Sheet1!$A$2:$A$3</c:f>
              <c:strCache>
                <c:ptCount val="2"/>
                <c:pt idx="0">
                  <c:v>Русский</c:v>
                </c:pt>
                <c:pt idx="1">
                  <c:v>Другие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5-7 лет</a:t>
            </a:r>
          </a:p>
          <a:p>
            <a:pPr>
              <a:defRPr/>
            </a:pPr>
            <a:r>
              <a:rPr lang="ru-RU" sz="1800" baseline="0" dirty="0" smtClean="0"/>
              <a:t>7 детей, 4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смешанных семей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1.0</c:v>
                </c:pt>
                <c:pt idx="3">
                  <c:v>3.0</c:v>
                </c:pt>
                <c:pt idx="4">
                  <c:v>2.0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3.0</c:v>
                </c:pt>
                <c:pt idx="1">
                  <c:v>2.0</c:v>
                </c:pt>
                <c:pt idx="2">
                  <c:v>1.0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5247840"/>
        <c:axId val="-1915245008"/>
      </c:barChart>
      <c:catAx>
        <c:axId val="-1915247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5245008"/>
        <c:crosses val="autoZero"/>
        <c:auto val="1"/>
        <c:lblAlgn val="ctr"/>
        <c:lblOffset val="100"/>
        <c:noMultiLvlLbl val="0"/>
      </c:catAx>
      <c:valAx>
        <c:axId val="-1915245008"/>
        <c:scaling>
          <c:orientation val="minMax"/>
          <c:max val="4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5247840"/>
        <c:crosses val="autoZero"/>
        <c:crossBetween val="between"/>
        <c:majorUnit val="1.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8-11 лет</a:t>
            </a:r>
          </a:p>
          <a:p>
            <a:pPr>
              <a:defRPr/>
            </a:pPr>
            <a:r>
              <a:rPr lang="ru-RU" sz="1800" baseline="0" dirty="0" smtClean="0"/>
              <a:t>9 детей, 3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смешанных семей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6.0</c:v>
                </c:pt>
                <c:pt idx="1">
                  <c:v>5.0</c:v>
                </c:pt>
                <c:pt idx="2">
                  <c:v>6.0</c:v>
                </c:pt>
                <c:pt idx="3">
                  <c:v>1.0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3.0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Сказки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Мультфильмы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2.0</c:v>
                </c:pt>
                <c:pt idx="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5204064"/>
        <c:axId val="-1915201232"/>
      </c:barChart>
      <c:catAx>
        <c:axId val="-191520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5201232"/>
        <c:crosses val="autoZero"/>
        <c:auto val="1"/>
        <c:lblAlgn val="ctr"/>
        <c:lblOffset val="100"/>
        <c:noMultiLvlLbl val="0"/>
      </c:catAx>
      <c:valAx>
        <c:axId val="-191520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5204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8-11 лет</a:t>
            </a:r>
          </a:p>
          <a:p>
            <a:pPr>
              <a:defRPr/>
            </a:pPr>
            <a:r>
              <a:rPr lang="ru-RU" sz="1800" baseline="0" dirty="0" smtClean="0"/>
              <a:t>9 детей, 3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смешанных семей</a:t>
            </a:r>
            <a:endParaRPr lang="en-US" sz="18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6.0</c:v>
                </c:pt>
                <c:pt idx="2">
                  <c:v>1.0</c:v>
                </c:pt>
                <c:pt idx="3">
                  <c:v>4.0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0.0</c:v>
                </c:pt>
                <c:pt idx="4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3.0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4.0</c:v>
                </c:pt>
                <c:pt idx="1">
                  <c:v>2.0</c:v>
                </c:pt>
                <c:pt idx="2">
                  <c:v>2.0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5162368"/>
        <c:axId val="-1915159536"/>
      </c:barChart>
      <c:catAx>
        <c:axId val="-191516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5159536"/>
        <c:crosses val="autoZero"/>
        <c:auto val="1"/>
        <c:lblAlgn val="ctr"/>
        <c:lblOffset val="100"/>
        <c:noMultiLvlLbl val="0"/>
      </c:catAx>
      <c:valAx>
        <c:axId val="-191515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51623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Дети 12-14 лет</a:t>
            </a:r>
          </a:p>
          <a:p>
            <a:pPr>
              <a:defRPr/>
            </a:pPr>
            <a:r>
              <a:rPr lang="ru-RU" sz="1800" baseline="0" dirty="0" smtClean="0"/>
              <a:t>6 детей, 1 </a:t>
            </a:r>
            <a:r>
              <a:rPr lang="en-US" sz="1800" baseline="0" dirty="0" smtClean="0"/>
              <a:t>–</a:t>
            </a:r>
            <a:r>
              <a:rPr lang="ru-RU" sz="1800" baseline="0" dirty="0" smtClean="0"/>
              <a:t> из смешанной семьи</a:t>
            </a:r>
            <a:endParaRPr lang="en-US" sz="18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Путешествия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5.0</c:v>
                </c:pt>
                <c:pt idx="1">
                  <c:v>4.0</c:v>
                </c:pt>
                <c:pt idx="2">
                  <c:v>3.0</c:v>
                </c:pt>
                <c:pt idx="3">
                  <c:v>0.0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Путешествия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1.0</c:v>
                </c:pt>
                <c:pt idx="1">
                  <c:v>0.0</c:v>
                </c:pt>
                <c:pt idx="2">
                  <c:v>2.0</c:v>
                </c:pt>
                <c:pt idx="3">
                  <c:v>1.0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Путешествия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Путешествия</c:v>
                </c:pt>
                <c:pt idx="1">
                  <c:v>Близкие родственники</c:v>
                </c:pt>
                <c:pt idx="2">
                  <c:v>Быт</c:v>
                </c:pt>
                <c:pt idx="3">
                  <c:v>Фильмы</c:v>
                </c:pt>
                <c:pt idx="4">
                  <c:v>Прогулки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0.0</c:v>
                </c:pt>
                <c:pt idx="1">
                  <c:v>2.0</c:v>
                </c:pt>
                <c:pt idx="2">
                  <c:v>1.0</c:v>
                </c:pt>
                <c:pt idx="3">
                  <c:v>4.0</c:v>
                </c:pt>
                <c:pt idx="4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15120320"/>
        <c:axId val="-1915117488"/>
      </c:barChart>
      <c:catAx>
        <c:axId val="-1915120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15117488"/>
        <c:crosses val="autoZero"/>
        <c:auto val="1"/>
        <c:lblAlgn val="ctr"/>
        <c:lblOffset val="100"/>
        <c:noMultiLvlLbl val="0"/>
      </c:catAx>
      <c:valAx>
        <c:axId val="-191511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1512032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Дети </a:t>
            </a:r>
            <a:r>
              <a:rPr lang="en-US" dirty="0" smtClean="0">
                <a:latin typeface="Arial"/>
                <a:cs typeface="Arial"/>
              </a:rPr>
              <a:t>12</a:t>
            </a:r>
            <a:r>
              <a:rPr lang="ru-RU" dirty="0" smtClean="0">
                <a:latin typeface="Arial"/>
                <a:cs typeface="Arial"/>
              </a:rPr>
              <a:t>-1</a:t>
            </a:r>
            <a:r>
              <a:rPr lang="en-US" dirty="0" smtClean="0">
                <a:latin typeface="Arial"/>
                <a:cs typeface="Arial"/>
              </a:rPr>
              <a:t>4</a:t>
            </a:r>
            <a:r>
              <a:rPr lang="ru-RU" dirty="0" smtClean="0">
                <a:latin typeface="Arial"/>
                <a:cs typeface="Arial"/>
              </a:rPr>
              <a:t> лет</a:t>
            </a:r>
          </a:p>
          <a:p>
            <a:pPr>
              <a:defRPr/>
            </a:pPr>
            <a:r>
              <a:rPr lang="en-US" sz="1800" baseline="0" dirty="0" smtClean="0">
                <a:latin typeface="Arial"/>
                <a:cs typeface="Arial"/>
              </a:rPr>
              <a:t>6</a:t>
            </a:r>
            <a:r>
              <a:rPr lang="ru-RU" sz="1800" baseline="0" dirty="0" smtClean="0">
                <a:latin typeface="Arial"/>
                <a:cs typeface="Arial"/>
              </a:rPr>
              <a:t> детей, </a:t>
            </a:r>
            <a:r>
              <a:rPr lang="en-US" sz="1800" baseline="0" dirty="0" smtClean="0">
                <a:latin typeface="Arial"/>
                <a:cs typeface="Arial"/>
              </a:rPr>
              <a:t>1</a:t>
            </a:r>
            <a:r>
              <a:rPr lang="ru-RU" sz="1800" baseline="0" dirty="0" smtClean="0">
                <a:latin typeface="Arial"/>
                <a:cs typeface="Arial"/>
              </a:rPr>
              <a:t> </a:t>
            </a:r>
            <a:r>
              <a:rPr lang="en-US" sz="1800" baseline="0" dirty="0" smtClean="0">
                <a:latin typeface="Arial"/>
                <a:cs typeface="Arial"/>
              </a:rPr>
              <a:t>–</a:t>
            </a:r>
            <a:r>
              <a:rPr lang="ru-RU" sz="1800" baseline="0" dirty="0" smtClean="0">
                <a:latin typeface="Arial"/>
                <a:cs typeface="Arial"/>
              </a:rPr>
              <a:t> из смешанной семьи</a:t>
            </a:r>
            <a:endParaRPr lang="en-US" sz="1800" dirty="0">
              <a:latin typeface="Arial"/>
              <a:cs typeface="Arial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0.0</c:v>
                </c:pt>
                <c:pt idx="1">
                  <c:v>2.0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0.0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Друзья</c:v>
                </c:pt>
                <c:pt idx="1">
                  <c:v>Правила поведения</c:v>
                </c:pt>
                <c:pt idx="2">
                  <c:v>Интернет</c:v>
                </c:pt>
                <c:pt idx="3">
                  <c:v>Природа</c:v>
                </c:pt>
                <c:pt idx="4">
                  <c:v>Животные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289712"/>
        <c:axId val="-2074286880"/>
      </c:barChart>
      <c:catAx>
        <c:axId val="-207428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4286880"/>
        <c:crosses val="autoZero"/>
        <c:auto val="1"/>
        <c:lblAlgn val="ctr"/>
        <c:lblOffset val="100"/>
        <c:noMultiLvlLbl val="0"/>
      </c:catAx>
      <c:valAx>
        <c:axId val="-2074286880"/>
        <c:scaling>
          <c:orientation val="minMax"/>
          <c:max val="4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4289712"/>
        <c:crosses val="autoZero"/>
        <c:crossBetween val="between"/>
        <c:majorUnit val="1.0"/>
        <c:minorUnit val="0.5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Сказки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7.0</c:v>
                </c:pt>
                <c:pt idx="1">
                  <c:v>3.0</c:v>
                </c:pt>
                <c:pt idx="2">
                  <c:v>6.0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2.0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140752"/>
        <c:axId val="-2074292272"/>
      </c:barChart>
      <c:catAx>
        <c:axId val="-207414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4292272"/>
        <c:crosses val="autoZero"/>
        <c:auto val="1"/>
        <c:lblAlgn val="ctr"/>
        <c:lblOffset val="100"/>
        <c:noMultiLvlLbl val="0"/>
      </c:catAx>
      <c:valAx>
        <c:axId val="-207429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4140752"/>
        <c:crosses val="autoZero"/>
        <c:crossBetween val="between"/>
        <c:majorUnit val="1.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Мультфильмы, фильмы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Русский 80-100%</c:v>
                </c:pt>
              </c:strCache>
            </c:strRef>
          </c:tx>
          <c:spPr>
            <a:solidFill>
              <a:srgbClr val="98261A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5.0</c:v>
                </c:pt>
                <c:pt idx="1">
                  <c:v>3.0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Русский 60-79%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0.0</c:v>
                </c:pt>
                <c:pt idx="2">
                  <c:v>3.0</c:v>
                </c:pt>
                <c:pt idx="3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Русский 40-59%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</c:v>
                </c:pt>
                <c:pt idx="1">
                  <c:v>2.0</c:v>
                </c:pt>
                <c:pt idx="2">
                  <c:v>1.0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Русский 0-39%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Дети 3-4 года</c:v>
                </c:pt>
                <c:pt idx="1">
                  <c:v>Дети 5-7 лет</c:v>
                </c:pt>
                <c:pt idx="2">
                  <c:v>Дети 8-11 лет</c:v>
                </c:pt>
                <c:pt idx="3">
                  <c:v>Дети 12-14 лет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940887200"/>
        <c:axId val="-1940884640"/>
      </c:barChart>
      <c:catAx>
        <c:axId val="-194088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940884640"/>
        <c:crosses val="autoZero"/>
        <c:auto val="1"/>
        <c:lblAlgn val="ctr"/>
        <c:lblOffset val="100"/>
        <c:noMultiLvlLbl val="0"/>
      </c:catAx>
      <c:valAx>
        <c:axId val="-1940884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40887200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3/31/20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7" Type="http://schemas.openxmlformats.org/officeDocument/2006/relationships/chart" Target="../charts/chart16.xml"/><Relationship Id="rId8" Type="http://schemas.openxmlformats.org/officeDocument/2006/relationships/chart" Target="../charts/chart17.xml"/><Relationship Id="rId9" Type="http://schemas.openxmlformats.org/officeDocument/2006/relationships/chart" Target="../charts/chart18.xml"/><Relationship Id="rId10" Type="http://schemas.openxmlformats.org/officeDocument/2006/relationships/chart" Target="../charts/chart19.xml"/><Relationship Id="rId11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4" Type="http://schemas.openxmlformats.org/officeDocument/2006/relationships/chart" Target="../charts/chart23.xml"/><Relationship Id="rId5" Type="http://schemas.openxmlformats.org/officeDocument/2006/relationships/chart" Target="../charts/chart24.xml"/><Relationship Id="rId6" Type="http://schemas.openxmlformats.org/officeDocument/2006/relationships/chart" Target="../charts/chart25.xml"/><Relationship Id="rId7" Type="http://schemas.openxmlformats.org/officeDocument/2006/relationships/chart" Target="../charts/chart26.xml"/><Relationship Id="rId8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hotos.app.goo.gl/xCwZZcVdGwYoDpNQ6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Многоязычные дети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180618"/>
            <a:ext cx="5712179" cy="1080004"/>
          </a:xfrm>
        </p:spPr>
        <p:txBody>
          <a:bodyPr/>
          <a:lstStyle/>
          <a:p>
            <a:r>
              <a:rPr lang="ru-RU" dirty="0" smtClean="0"/>
              <a:t>Опыт Андорры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33940208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3046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6147410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0069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65347120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550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03496795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960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224246493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97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906583489"/>
              </p:ext>
            </p:extLst>
          </p:nvPr>
        </p:nvGraphicFramePr>
        <p:xfrm>
          <a:off x="964128" y="928510"/>
          <a:ext cx="7290276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405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70039101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90284" y="889000"/>
            <a:ext cx="572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Возрастная динамика. Показательные моменты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1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3097220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4703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424945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42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01897101"/>
              </p:ext>
            </p:extLst>
          </p:nvPr>
        </p:nvGraphicFramePr>
        <p:xfrm>
          <a:off x="933445" y="675269"/>
          <a:ext cx="3248626" cy="218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85713213"/>
              </p:ext>
            </p:extLst>
          </p:nvPr>
        </p:nvGraphicFramePr>
        <p:xfrm>
          <a:off x="3099776" y="1352231"/>
          <a:ext cx="2508115" cy="1663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1173286"/>
              </p:ext>
            </p:extLst>
          </p:nvPr>
        </p:nvGraphicFramePr>
        <p:xfrm>
          <a:off x="4841180" y="828255"/>
          <a:ext cx="2443638" cy="192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85101852"/>
              </p:ext>
            </p:extLst>
          </p:nvPr>
        </p:nvGraphicFramePr>
        <p:xfrm>
          <a:off x="737392" y="2266656"/>
          <a:ext cx="1656914" cy="178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66724396"/>
              </p:ext>
            </p:extLst>
          </p:nvPr>
        </p:nvGraphicFramePr>
        <p:xfrm>
          <a:off x="6650181" y="1529309"/>
          <a:ext cx="1809153" cy="1870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28225698"/>
              </p:ext>
            </p:extLst>
          </p:nvPr>
        </p:nvGraphicFramePr>
        <p:xfrm>
          <a:off x="1843479" y="2753498"/>
          <a:ext cx="2512594" cy="1813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40675637"/>
              </p:ext>
            </p:extLst>
          </p:nvPr>
        </p:nvGraphicFramePr>
        <p:xfrm>
          <a:off x="4155794" y="2553353"/>
          <a:ext cx="4206149" cy="253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234703891"/>
              </p:ext>
            </p:extLst>
          </p:nvPr>
        </p:nvGraphicFramePr>
        <p:xfrm>
          <a:off x="191175" y="4177517"/>
          <a:ext cx="3582268" cy="1894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20918981"/>
              </p:ext>
            </p:extLst>
          </p:nvPr>
        </p:nvGraphicFramePr>
        <p:xfrm>
          <a:off x="6062999" y="4383112"/>
          <a:ext cx="2163397" cy="189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04871147"/>
              </p:ext>
            </p:extLst>
          </p:nvPr>
        </p:nvGraphicFramePr>
        <p:xfrm>
          <a:off x="2557758" y="4177517"/>
          <a:ext cx="3241309" cy="210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86185" y="505992"/>
            <a:ext cx="539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98261A"/>
                </a:solidFill>
              </a:rPr>
              <a:t>Соотношение русского и других языков в Андорре</a:t>
            </a:r>
            <a:endParaRPr lang="en-US" sz="1600" b="1" dirty="0">
              <a:solidFill>
                <a:srgbClr val="982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16" y="814413"/>
            <a:ext cx="3338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j-lt"/>
              </a:rPr>
              <a:t>Основные понятия</a:t>
            </a:r>
            <a:endParaRPr lang="en-US" sz="2800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3376" y="3054194"/>
            <a:ext cx="2023917" cy="62180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билингвизм</a:t>
            </a:r>
          </a:p>
          <a:p>
            <a:pPr algn="ctr"/>
            <a:r>
              <a:rPr lang="ru-RU" dirty="0" smtClean="0"/>
              <a:t>(многоязычие)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30760" y="2081713"/>
            <a:ext cx="2321276" cy="4164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сбалансированный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30760" y="2605577"/>
            <a:ext cx="2321276" cy="4164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несбалансированный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857293" y="1723121"/>
            <a:ext cx="2321276" cy="416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одновременный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57293" y="2242005"/>
            <a:ext cx="2321276" cy="416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последовательный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57293" y="3884234"/>
            <a:ext cx="2321276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младенческий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57293" y="4439885"/>
            <a:ext cx="2321276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детский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57293" y="5008767"/>
            <a:ext cx="2321276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подростковый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30760" y="3675993"/>
            <a:ext cx="2321276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активный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30760" y="4199857"/>
            <a:ext cx="2321276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пассивный</a:t>
            </a:r>
          </a:p>
        </p:txBody>
      </p:sp>
      <p:cxnSp>
        <p:nvCxnSpPr>
          <p:cNvPr id="17" name="Straight Connector 16"/>
          <p:cNvCxnSpPr>
            <a:stCxn id="3" idx="3"/>
            <a:endCxn id="8" idx="0"/>
          </p:cNvCxnSpPr>
          <p:nvPr/>
        </p:nvCxnSpPr>
        <p:spPr>
          <a:xfrm>
            <a:off x="2857293" y="3365095"/>
            <a:ext cx="1160638" cy="519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" idx="3"/>
            <a:endCxn id="11" idx="0"/>
          </p:cNvCxnSpPr>
          <p:nvPr/>
        </p:nvCxnSpPr>
        <p:spPr>
          <a:xfrm>
            <a:off x="2857293" y="3365095"/>
            <a:ext cx="4034105" cy="310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" idx="3"/>
            <a:endCxn id="7" idx="2"/>
          </p:cNvCxnSpPr>
          <p:nvPr/>
        </p:nvCxnSpPr>
        <p:spPr>
          <a:xfrm flipV="1">
            <a:off x="2857293" y="2658486"/>
            <a:ext cx="1160638" cy="7066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3"/>
            <a:endCxn id="5" idx="2"/>
          </p:cNvCxnSpPr>
          <p:nvPr/>
        </p:nvCxnSpPr>
        <p:spPr>
          <a:xfrm flipV="1">
            <a:off x="2857293" y="3022058"/>
            <a:ext cx="4034105" cy="343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68326931"/>
              </p:ext>
            </p:extLst>
          </p:nvPr>
        </p:nvGraphicFramePr>
        <p:xfrm>
          <a:off x="1517111" y="683940"/>
          <a:ext cx="3248626" cy="218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94019184"/>
              </p:ext>
            </p:extLst>
          </p:nvPr>
        </p:nvGraphicFramePr>
        <p:xfrm>
          <a:off x="4456547" y="683940"/>
          <a:ext cx="2685039" cy="218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44622828"/>
              </p:ext>
            </p:extLst>
          </p:nvPr>
        </p:nvGraphicFramePr>
        <p:xfrm>
          <a:off x="737391" y="2266656"/>
          <a:ext cx="2000847" cy="201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8203045"/>
              </p:ext>
            </p:extLst>
          </p:nvPr>
        </p:nvGraphicFramePr>
        <p:xfrm>
          <a:off x="6266563" y="2340686"/>
          <a:ext cx="2133350" cy="222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529786404"/>
              </p:ext>
            </p:extLst>
          </p:nvPr>
        </p:nvGraphicFramePr>
        <p:xfrm>
          <a:off x="895893" y="4058449"/>
          <a:ext cx="3684690" cy="210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18625967"/>
              </p:ext>
            </p:extLst>
          </p:nvPr>
        </p:nvGraphicFramePr>
        <p:xfrm>
          <a:off x="4865740" y="4115454"/>
          <a:ext cx="2275846" cy="205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45133736"/>
              </p:ext>
            </p:extLst>
          </p:nvPr>
        </p:nvGraphicFramePr>
        <p:xfrm>
          <a:off x="2800101" y="2493512"/>
          <a:ext cx="3312892" cy="226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0216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563" y="767880"/>
            <a:ext cx="2283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Подводные камни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93" y="1336210"/>
            <a:ext cx="6680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Родители склонны переоценивать реальный процент соотношения языков.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Количество времени, проведенное с русскоговорящими родителями, постоянно сокращается.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В опросе приняли участие только заинтересованные родители, которые стараются заниматься с детьми.</a:t>
            </a:r>
          </a:p>
          <a:p>
            <a:pPr marL="285750" indent="-285750">
              <a:buFont typeface="Wingdings" charset="2"/>
              <a:buChar char="ü"/>
            </a:pPr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Опрос показал, что многие темы просто не затрагиваются: новости, происшествия, глобальные проблемы, космос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6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665" y="767880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до 4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93" y="1614036"/>
            <a:ext cx="66802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Максимально увеличивайте время общения с ребенком на русском. Превратитесь в «радионяню»: комментируйте любое свое действие. 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Сделайте русский язык привлекательным. Следите, что и с какой интонацией вы говорите ребенку. Если это в основном императивные высказывания, ребенок быстрее начнет отвергать русский язык.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Играйте. Даже если вы устали и вам не до игр, помните: это ваш вклад в русский вашего ребенка. Это возраст ролевых игр, в них ребенок осмысляет и осваивает правила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2273803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401" y="649892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до 4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342" y="1414211"/>
            <a:ext cx="6680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b="1" dirty="0"/>
              <a:t>Исследуйте</a:t>
            </a:r>
            <a:r>
              <a:rPr lang="ru-RU" dirty="0"/>
              <a:t>. </a:t>
            </a:r>
            <a:r>
              <a:rPr lang="ru-RU" dirty="0" smtClean="0"/>
              <a:t>Это возраст, в котором дети набирают опыт сенсорного восприятия. Исследуйте все, что встречаете дома и на улице: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описывайте предметы с помощью ПРИЗНАКОВ, используйте все органы восприятия (какой предмет по цвету, по форме, по запаху, по текстуре</a:t>
            </a:r>
            <a:r>
              <a:rPr lang="is-IS" dirty="0" smtClean="0"/>
              <a:t>…</a:t>
            </a:r>
            <a:r>
              <a:rPr lang="ru-RU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обращайте внимание на изменение признаков (смотри, тут была мокрая лужа, а теперь тут сухое место)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придумывайте, как можно менять признаки предметов (как мягкую тряпочку сделать твердой?)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сравнивайте предметы по разным признакам (сравнить – найти не только различия, но и сходства): «платье по цвету такое же желтое, как лимон».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простые игры для любой обстановки:</a:t>
            </a:r>
          </a:p>
          <a:p>
            <a:r>
              <a:rPr lang="ru-RU" dirty="0" smtClean="0"/>
              <a:t>Я вижу</a:t>
            </a:r>
            <a:r>
              <a:rPr lang="is-IS" dirty="0" smtClean="0"/>
              <a:t>…</a:t>
            </a:r>
            <a:r>
              <a:rPr lang="ru-RU" dirty="0" smtClean="0"/>
              <a:t> Я слышу</a:t>
            </a:r>
            <a:r>
              <a:rPr lang="is-IS" dirty="0" smtClean="0"/>
              <a:t>…</a:t>
            </a:r>
            <a:r>
              <a:rPr lang="ru-RU" dirty="0" smtClean="0"/>
              <a:t> Я чувствую запах</a:t>
            </a:r>
            <a:r>
              <a:rPr lang="is-IS" dirty="0" smtClean="0"/>
              <a:t>…</a:t>
            </a:r>
            <a:r>
              <a:rPr lang="ru-RU" dirty="0" smtClean="0"/>
              <a:t> и т.д.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Играя с признаками, называя их, вы закладываете основы логического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23844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6401" y="649892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до 4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342" y="1414211"/>
            <a:ext cx="6680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b="1" dirty="0" smtClean="0"/>
              <a:t>Причинно-следственные связи (из лекции Т. </a:t>
            </a:r>
            <a:r>
              <a:rPr lang="ru-RU" b="1" dirty="0" err="1" smtClean="0"/>
              <a:t>Сидорчук</a:t>
            </a:r>
            <a:r>
              <a:rPr lang="ru-RU" b="1" dirty="0" smtClean="0"/>
              <a:t>)</a:t>
            </a:r>
            <a:r>
              <a:rPr lang="ru-RU" dirty="0" smtClean="0"/>
              <a:t>. Познание – это установления причинно-следственных связей между явлениями.</a:t>
            </a:r>
          </a:p>
          <a:p>
            <a:pPr marL="285750" indent="-285750">
              <a:buFont typeface="Arial" charset="0"/>
              <a:buChar char="•"/>
            </a:pPr>
            <a:r>
              <a:rPr lang="ru-RU" dirty="0" smtClean="0"/>
              <a:t>ищите причины и следствия, введите понятия причины и следствия в свой лексикон.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171" y="3451122"/>
            <a:ext cx="1328351" cy="1902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4775" y="3451122"/>
            <a:ext cx="3102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Попрактикуемся.</a:t>
            </a:r>
          </a:p>
          <a:p>
            <a:endParaRPr lang="ru-RU" dirty="0"/>
          </a:p>
          <a:p>
            <a:r>
              <a:rPr lang="ru-RU" b="1" dirty="0" smtClean="0"/>
              <a:t>Почему листья желтеют?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7183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903" y="767880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5-7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93" y="1414211"/>
            <a:ext cx="6680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«Зона риска»: начинается активная учеба</a:t>
            </a:r>
          </a:p>
          <a:p>
            <a:pPr marL="285750" indent="-285750">
              <a:buFont typeface="Wingdings" charset="2"/>
              <a:buChar char="ü"/>
            </a:pPr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Возраст </a:t>
            </a:r>
            <a:r>
              <a:rPr lang="ru-RU" dirty="0" smtClean="0"/>
              <a:t>почемучек. Правильные вопросы и правильные ответы.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Как отвечать на сложные вопросы детей? – в трех картинах мира (из лекции Т. </a:t>
            </a:r>
            <a:r>
              <a:rPr lang="ru-RU" dirty="0" err="1" smtClean="0"/>
              <a:t>Сидорчук</a:t>
            </a:r>
            <a:r>
              <a:rPr lang="ru-RU" dirty="0" smtClean="0"/>
              <a:t>): бытовой, фантастической, околонаучной.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А если я не знаю ответ? Не Г</a:t>
            </a:r>
            <a:r>
              <a:rPr lang="ru-RU" dirty="0"/>
              <a:t>у</a:t>
            </a:r>
            <a:r>
              <a:rPr lang="ru-RU" dirty="0" smtClean="0"/>
              <a:t>гл, а гипотеза.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Фантазируйте. Используйте любую бытовую ситуацию для развития фантазии и речи ребенка: «на что похоже?», «третий лишний», «</a:t>
            </a:r>
            <a:r>
              <a:rPr lang="ru-RU" dirty="0"/>
              <a:t>Ч</a:t>
            </a:r>
            <a:r>
              <a:rPr lang="ru-RU" dirty="0" smtClean="0"/>
              <a:t>то было бы, если</a:t>
            </a:r>
            <a:r>
              <a:rPr lang="is-IS" dirty="0" smtClean="0"/>
              <a:t>…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Дублируйте информацию на русском: читайте энциклопедии, смотрите ролики по интересующим темам.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6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665" y="767880"/>
            <a:ext cx="1641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8-11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9593" y="1414211"/>
            <a:ext cx="66802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В это время начинается активное </a:t>
            </a:r>
            <a:r>
              <a:rPr lang="ru-RU" b="1" dirty="0" smtClean="0"/>
              <a:t>переключение на язык среды</a:t>
            </a:r>
            <a:r>
              <a:rPr lang="ru-RU" dirty="0" smtClean="0"/>
              <a:t>. Дети начинают говорить между собой на другом языке. Читайте и обсуждайте книги про школу, дружбу, отношения. Обязательно спрашивайте, сталкивались ли дети с подобными людьми/ситуациями.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Если ребенок не читает, читайте ему сами. Сделайте это ритуалом каждый день. Но просто читать не достаточно. Обсуждайте характеры, поступки героев. 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Если вы помогаете с уроками, проговаривайте то же на русском языке. Это время, когда в лексиконе ребенка появляются термины. Проговаривайте их и на русском. Вставляйте эти «умные» слова в повседневную речь: например, если вы обсуждали тему «пищеварение», то зовите ребенка за стол не «кушать», а «получать питательные вещества» и так далее. </a:t>
            </a:r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Делайте «</a:t>
            </a:r>
            <a:r>
              <a:rPr lang="ru-RU" b="1" dirty="0" smtClean="0"/>
              <a:t>копилки умных слов</a:t>
            </a:r>
            <a:r>
              <a:rPr lang="ru-RU" dirty="0" smtClean="0"/>
              <a:t>»</a:t>
            </a:r>
          </a:p>
          <a:p>
            <a:pPr marL="285750" indent="-285750">
              <a:buFont typeface="Wingdings" charset="2"/>
              <a:buChar char="ü"/>
            </a:pPr>
            <a:r>
              <a:rPr lang="ru-RU" b="1" dirty="0" err="1" smtClean="0"/>
              <a:t>Данетка</a:t>
            </a:r>
            <a:r>
              <a:rPr lang="ru-RU" b="1" dirty="0" smtClean="0"/>
              <a:t>, игра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3065266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264" y="664641"/>
            <a:ext cx="177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12-14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342" y="1310972"/>
            <a:ext cx="668024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Новости. Обсуждайте все, что происходит, делитесь новостями. Сделайте это ритуалом.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Пора обсуждать политику и экономику, общественные отношения.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Почаще спрашивайте мнение ребенка. Игра хорошо-плохо.</a:t>
            </a:r>
          </a:p>
          <a:p>
            <a:r>
              <a:rPr lang="ru-RU" i="1" dirty="0" smtClean="0"/>
              <a:t>Например, что хорошего в том, что мы на карантине? А что в этом плохого? Как ты думаешь, какие будут хорошие последствия пандемии? А плохие? </a:t>
            </a:r>
          </a:p>
          <a:p>
            <a:endParaRPr lang="ru-RU" dirty="0" smtClean="0"/>
          </a:p>
          <a:p>
            <a:pPr marL="285750" indent="-285750">
              <a:buFont typeface="Wingdings" charset="2"/>
              <a:buChar char="ü"/>
            </a:pPr>
            <a:r>
              <a:rPr lang="ru-RU" dirty="0" smtClean="0"/>
              <a:t>Пользуйтесь временем, проведенным вместе: если это путешествие, потратьте некоторое время на поиск интересных фактов о месте, куда едете. Поиграйте в «правда или ложь».</a:t>
            </a:r>
          </a:p>
        </p:txBody>
      </p:sp>
    </p:spTree>
    <p:extLst>
      <p:ext uri="{BB962C8B-B14F-4D97-AF65-F5344CB8AC3E}">
        <p14:creationId xmlns:p14="http://schemas.microsoft.com/office/powerpoint/2010/main" val="411749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264" y="664641"/>
            <a:ext cx="177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Что делать?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Дети 12-14 лет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342" y="1493700"/>
            <a:ext cx="668024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Вместо того, чтобы вещать в режиме лектора, поиграйте: я назову факт про то место, куда мы едем, а ты угадай, правда это или ложь.</a:t>
            </a:r>
          </a:p>
          <a:p>
            <a:r>
              <a:rPr lang="ru-RU" i="1" dirty="0" smtClean="0"/>
              <a:t>Другой вариант: я назову четыре факта, один из них </a:t>
            </a:r>
            <a:r>
              <a:rPr lang="en-US" i="1" dirty="0" smtClean="0"/>
              <a:t>–</a:t>
            </a:r>
            <a:r>
              <a:rPr lang="ru-RU" i="1" dirty="0" smtClean="0"/>
              <a:t> ложь. Угадай, какой. Таким образом ребенок включится в обсуждение.</a:t>
            </a:r>
          </a:p>
          <a:p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Фантазируйте. </a:t>
            </a:r>
          </a:p>
          <a:p>
            <a:pPr marL="285750" indent="-285750">
              <a:buFont typeface="Wingdings" charset="2"/>
              <a:buChar char="ü"/>
            </a:pPr>
            <a:endParaRPr lang="ru-RU" dirty="0"/>
          </a:p>
          <a:p>
            <a:pPr marL="285750" indent="-285750">
              <a:buFont typeface="Wingdings" charset="2"/>
              <a:buChar char="ü"/>
            </a:pPr>
            <a:r>
              <a:rPr lang="ru-RU" dirty="0"/>
              <a:t>И да, все еще можно читать.</a:t>
            </a:r>
          </a:p>
        </p:txBody>
      </p:sp>
    </p:spTree>
    <p:extLst>
      <p:ext uri="{BB962C8B-B14F-4D97-AF65-F5344CB8AC3E}">
        <p14:creationId xmlns:p14="http://schemas.microsoft.com/office/powerpoint/2010/main" val="652182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6105" y="791947"/>
            <a:ext cx="2405140" cy="96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Речевые</a:t>
            </a:r>
          </a:p>
          <a:p>
            <a:pPr algn="ctr"/>
            <a:r>
              <a:rPr lang="ru-RU" sz="2400" dirty="0" smtClean="0"/>
              <a:t>ошибки</a:t>
            </a:r>
            <a:r>
              <a:rPr lang="en-US" sz="2400" dirty="0" smtClean="0"/>
              <a:t>*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48764" y="2175400"/>
            <a:ext cx="2943000" cy="13308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связанные со становлением грамматического строя языка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0380" y="2175400"/>
            <a:ext cx="2943001" cy="15747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связанные с интерференцией </a:t>
            </a:r>
            <a:r>
              <a:rPr lang="en-US" sz="2000" dirty="0" smtClean="0"/>
              <a:t>–</a:t>
            </a:r>
            <a:r>
              <a:rPr lang="ru-RU" sz="2000" dirty="0" smtClean="0"/>
              <a:t> перенос речевого опыта из одного языка на другой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8764" y="3838234"/>
            <a:ext cx="2943000" cy="2263278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неправильные падежные окончания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ошибки в роде и числе существительных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ошибки в чередованиях основ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неправильное образование форм глагола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3" idx="2"/>
            <a:endCxn id="4" idx="0"/>
          </p:cNvCxnSpPr>
          <p:nvPr/>
        </p:nvCxnSpPr>
        <p:spPr>
          <a:xfrm flipH="1">
            <a:off x="2920264" y="1759614"/>
            <a:ext cx="1708411" cy="415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2"/>
            <a:endCxn id="5" idx="0"/>
          </p:cNvCxnSpPr>
          <p:nvPr/>
        </p:nvCxnSpPr>
        <p:spPr>
          <a:xfrm>
            <a:off x="4628675" y="1759614"/>
            <a:ext cx="1863206" cy="415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6" idx="0"/>
          </p:cNvCxnSpPr>
          <p:nvPr/>
        </p:nvCxnSpPr>
        <p:spPr>
          <a:xfrm>
            <a:off x="2920264" y="3506282"/>
            <a:ext cx="0" cy="331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0"/>
          </p:cNvCxnSpPr>
          <p:nvPr/>
        </p:nvCxnSpPr>
        <p:spPr>
          <a:xfrm flipV="1">
            <a:off x="6491881" y="3750197"/>
            <a:ext cx="0" cy="88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020381" y="3838234"/>
            <a:ext cx="2943000" cy="2263278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речевые заимствования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переключение кодов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кальки (дословный перевод конструкций из другого языка)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>
                <a:solidFill>
                  <a:schemeClr val="tx1"/>
                </a:solidFill>
              </a:rPr>
              <a:t>расширение значения слова по аналогии с другим языком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7093" y="6031300"/>
            <a:ext cx="4671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В исследовании не рассматриваются фонетические ошибки.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767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6105" y="1188793"/>
            <a:ext cx="2405140" cy="96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билингвизм</a:t>
            </a:r>
          </a:p>
          <a:p>
            <a:pPr algn="ctr"/>
            <a:r>
              <a:rPr lang="ru-RU" sz="2400" dirty="0" smtClean="0"/>
              <a:t>(многоязычие)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48764" y="2572247"/>
            <a:ext cx="2943000" cy="4164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сбалансированный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0380" y="2572247"/>
            <a:ext cx="2943001" cy="4164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несбалансированный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8764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человек владеет языками в равной степени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0381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один из языков доминирует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3" idx="2"/>
            <a:endCxn id="4" idx="0"/>
          </p:cNvCxnSpPr>
          <p:nvPr/>
        </p:nvCxnSpPr>
        <p:spPr>
          <a:xfrm flipH="1">
            <a:off x="2920264" y="2156460"/>
            <a:ext cx="1708411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2"/>
            <a:endCxn id="5" idx="0"/>
          </p:cNvCxnSpPr>
          <p:nvPr/>
        </p:nvCxnSpPr>
        <p:spPr>
          <a:xfrm>
            <a:off x="4628675" y="2156460"/>
            <a:ext cx="1863206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16" idx="0"/>
          </p:cNvCxnSpPr>
          <p:nvPr/>
        </p:nvCxnSpPr>
        <p:spPr>
          <a:xfrm>
            <a:off x="2920264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2"/>
            <a:endCxn id="17" idx="0"/>
          </p:cNvCxnSpPr>
          <p:nvPr/>
        </p:nvCxnSpPr>
        <p:spPr>
          <a:xfrm>
            <a:off x="6491881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2961" y="844519"/>
            <a:ext cx="4980437" cy="102065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Ошибки, связанные со становлением грамматического строя русского языка.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40985" y="2103286"/>
            <a:ext cx="7093948" cy="3700591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Даже у детей-</a:t>
            </a:r>
            <a:r>
              <a:rPr lang="ru-RU" sz="1600" dirty="0" err="1" smtClean="0">
                <a:solidFill>
                  <a:schemeClr val="tx1"/>
                </a:solidFill>
              </a:rPr>
              <a:t>монолингвов</a:t>
            </a:r>
            <a:r>
              <a:rPr lang="ru-RU" sz="1600" dirty="0" smtClean="0">
                <a:solidFill>
                  <a:schemeClr val="tx1"/>
                </a:solidFill>
              </a:rPr>
              <a:t> грамматический строй языка формируется до 8 лет.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Ключ к правильному формированию грамматики </a:t>
            </a:r>
            <a:r>
              <a:rPr lang="en-US" sz="1600" dirty="0" smtClean="0">
                <a:solidFill>
                  <a:schemeClr val="tx1"/>
                </a:solidFill>
              </a:rPr>
              <a:t>–</a:t>
            </a:r>
            <a:r>
              <a:rPr lang="ru-RU" sz="1600" dirty="0" smtClean="0">
                <a:solidFill>
                  <a:schemeClr val="tx1"/>
                </a:solidFill>
              </a:rPr>
              <a:t>общение со взрослым, повторение и подражание.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Большинство грамматических ошибок, собранных в нашей копилке, являются возрастной нормой («</a:t>
            </a:r>
            <a:r>
              <a:rPr lang="ru-RU" sz="1600" dirty="0" err="1" smtClean="0">
                <a:solidFill>
                  <a:schemeClr val="tx1"/>
                </a:solidFill>
              </a:rPr>
              <a:t>можу</a:t>
            </a:r>
            <a:r>
              <a:rPr lang="ru-RU" sz="1600" dirty="0" smtClean="0">
                <a:solidFill>
                  <a:schemeClr val="tx1"/>
                </a:solidFill>
              </a:rPr>
              <a:t>», «</a:t>
            </a:r>
            <a:r>
              <a:rPr lang="ru-RU" sz="1600" dirty="0" err="1" smtClean="0">
                <a:solidFill>
                  <a:schemeClr val="tx1"/>
                </a:solidFill>
              </a:rPr>
              <a:t>взяй</a:t>
            </a:r>
            <a:r>
              <a:rPr lang="ru-RU" sz="1600" dirty="0" smtClean="0">
                <a:solidFill>
                  <a:schemeClr val="tx1"/>
                </a:solidFill>
              </a:rPr>
              <a:t>» в три года)</a:t>
            </a: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Как справляться с такими ошибками?</a:t>
            </a:r>
          </a:p>
          <a:p>
            <a:pPr marL="285750" indent="-285750">
              <a:buFont typeface="Courier New"/>
              <a:buChar char="o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наблюдаем</a:t>
            </a:r>
            <a:r>
              <a:rPr lang="ru-RU" sz="1600" dirty="0" smtClean="0">
                <a:solidFill>
                  <a:schemeClr val="tx1"/>
                </a:solidFill>
              </a:rPr>
              <a:t> за ребенком</a:t>
            </a:r>
          </a:p>
          <a:p>
            <a:pPr marL="285750" indent="-285750">
              <a:buFont typeface="Courier New"/>
              <a:buChar char="o"/>
            </a:pPr>
            <a:r>
              <a:rPr lang="ru-RU" sz="1600" b="1" dirty="0" smtClean="0">
                <a:solidFill>
                  <a:srgbClr val="8F5201"/>
                </a:solidFill>
              </a:rPr>
              <a:t>фиксируем</a:t>
            </a:r>
            <a:r>
              <a:rPr lang="ru-RU" sz="1600" dirty="0" smtClean="0">
                <a:solidFill>
                  <a:schemeClr val="tx1"/>
                </a:solidFill>
              </a:rPr>
              <a:t> ошибку</a:t>
            </a:r>
          </a:p>
          <a:p>
            <a:pPr marL="285750" indent="-285750">
              <a:buFont typeface="Courier New"/>
              <a:buChar char="o"/>
            </a:pPr>
            <a:r>
              <a:rPr lang="ru-RU" sz="1600" b="1" dirty="0" smtClean="0">
                <a:solidFill>
                  <a:srgbClr val="8F5201"/>
                </a:solidFill>
              </a:rPr>
              <a:t>организуем многократное повторение </a:t>
            </a:r>
            <a:r>
              <a:rPr lang="ru-RU" sz="1600" dirty="0" smtClean="0">
                <a:solidFill>
                  <a:schemeClr val="tx1"/>
                </a:solidFill>
              </a:rPr>
              <a:t>в игровых ситуациях с помощью игрушек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679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2961" y="844520"/>
            <a:ext cx="4980437" cy="8619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Ошибки, связанные с интерференцией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48764" y="2122227"/>
            <a:ext cx="2943000" cy="113191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аблюдаем, умиляемся,</a:t>
            </a:r>
          </a:p>
          <a:p>
            <a:pPr algn="ctr"/>
            <a:r>
              <a:rPr lang="ru-RU" dirty="0" smtClean="0"/>
              <a:t>подсказываем правильное слово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0380" y="2122227"/>
            <a:ext cx="2943001" cy="113191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НАДО РАБОТАТЬ</a:t>
            </a:r>
          </a:p>
        </p:txBody>
      </p:sp>
      <p:cxnSp>
        <p:nvCxnSpPr>
          <p:cNvPr id="6" name="Straight Connector 5"/>
          <p:cNvCxnSpPr>
            <a:endCxn id="4" idx="0"/>
          </p:cNvCxnSpPr>
          <p:nvPr/>
        </p:nvCxnSpPr>
        <p:spPr>
          <a:xfrm flipH="1">
            <a:off x="2920264" y="1706440"/>
            <a:ext cx="1708412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4628675" y="1706440"/>
            <a:ext cx="1863206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07044" y="3254140"/>
            <a:ext cx="0" cy="331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101297" y="3586092"/>
            <a:ext cx="3432877" cy="2263278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переключение кодов (</a:t>
            </a:r>
            <a:r>
              <a:rPr lang="en-US" sz="1600" dirty="0" err="1" smtClean="0">
                <a:solidFill>
                  <a:schemeClr val="tx1"/>
                </a:solidFill>
              </a:rPr>
              <a:t>que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нет, я еще поиграю) </a:t>
            </a:r>
            <a:r>
              <a:rPr lang="en-US" sz="1600" dirty="0" smtClean="0">
                <a:solidFill>
                  <a:schemeClr val="tx1"/>
                </a:solidFill>
              </a:rPr>
              <a:t>–</a:t>
            </a:r>
            <a:r>
              <a:rPr lang="ru-RU" sz="1600" dirty="0" smtClean="0">
                <a:solidFill>
                  <a:schemeClr val="tx1"/>
                </a:solidFill>
              </a:rPr>
              <a:t> это норма, когда ребенок находится в «многоязычном» режиме (по Ф. </a:t>
            </a:r>
            <a:r>
              <a:rPr lang="ru-RU" sz="1600" dirty="0" err="1" smtClean="0">
                <a:solidFill>
                  <a:schemeClr val="tx1"/>
                </a:solidFill>
              </a:rPr>
              <a:t>Грожану</a:t>
            </a:r>
            <a:r>
              <a:rPr lang="ru-RU" sz="1600" dirty="0" smtClean="0">
                <a:solidFill>
                  <a:schemeClr val="tx1"/>
                </a:solidFill>
              </a:rPr>
              <a:t>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речевые заимствования «</a:t>
            </a:r>
            <a:r>
              <a:rPr lang="ru-RU" sz="1600" dirty="0" err="1" smtClean="0">
                <a:solidFill>
                  <a:schemeClr val="tx1"/>
                </a:solidFill>
              </a:rPr>
              <a:t>бабушкита</a:t>
            </a:r>
            <a:r>
              <a:rPr lang="ru-RU" sz="1600" dirty="0" smtClean="0">
                <a:solidFill>
                  <a:schemeClr val="tx1"/>
                </a:solidFill>
              </a:rPr>
              <a:t>» и «дай мне БАТУ (халат)» </a:t>
            </a:r>
            <a:r>
              <a:rPr lang="en-US" sz="1600" dirty="0" smtClean="0">
                <a:solidFill>
                  <a:schemeClr val="tx1"/>
                </a:solidFill>
              </a:rPr>
              <a:t>–</a:t>
            </a:r>
            <a:r>
              <a:rPr lang="ru-RU" sz="1600" dirty="0" smtClean="0">
                <a:solidFill>
                  <a:schemeClr val="tx1"/>
                </a:solidFill>
              </a:rPr>
              <a:t>тоже норма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75442" y="3584308"/>
            <a:ext cx="3432877" cy="2263278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ошибки нарушают нормы русского языка  («ты меня </a:t>
            </a:r>
            <a:r>
              <a:rPr lang="ru-RU" sz="1600" dirty="0" err="1" smtClean="0">
                <a:solidFill>
                  <a:schemeClr val="tx1"/>
                </a:solidFill>
              </a:rPr>
              <a:t>проснул</a:t>
            </a:r>
            <a:r>
              <a:rPr lang="ru-RU" sz="1600" dirty="0" smtClean="0">
                <a:solidFill>
                  <a:schemeClr val="tx1"/>
                </a:solidFill>
              </a:rPr>
              <a:t>»)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sz="1600" dirty="0" smtClean="0">
                <a:solidFill>
                  <a:schemeClr val="tx1"/>
                </a:solidFill>
              </a:rPr>
              <a:t>ошибку можно сразу не заметить, но она затрудняет понимание высказывания или меняет его смысл («спроси у папы, если он хочет пойти с нами»)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491881" y="3254141"/>
            <a:ext cx="0" cy="3319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1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2205" y="791948"/>
            <a:ext cx="4861586" cy="5870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Статистика</a:t>
            </a:r>
            <a:r>
              <a:rPr lang="ru-RU" sz="2400" dirty="0"/>
              <a:t> </a:t>
            </a:r>
            <a:r>
              <a:rPr lang="ru-RU" sz="2400" dirty="0" smtClean="0"/>
              <a:t>ошибок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0278" y="1611063"/>
            <a:ext cx="6865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Имя существительное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/>
              <a:t>п</a:t>
            </a:r>
            <a:r>
              <a:rPr lang="ru-RU" dirty="0" smtClean="0"/>
              <a:t>адежные окончания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68%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>
                <a:cs typeface="Arial"/>
              </a:rPr>
              <a:t>р</a:t>
            </a:r>
            <a:r>
              <a:rPr lang="en-US" dirty="0" err="1" smtClean="0">
                <a:latin typeface="Arial"/>
                <a:cs typeface="Arial"/>
              </a:rPr>
              <a:t>о</a:t>
            </a:r>
            <a:r>
              <a:rPr lang="ru-RU" dirty="0" smtClean="0">
                <a:cs typeface="Arial"/>
              </a:rPr>
              <a:t>д </a:t>
            </a:r>
            <a:r>
              <a:rPr lang="ru-RU" dirty="0"/>
              <a:t>имен существительных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45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/>
              <a:t>число имен существительных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29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Глагол</a:t>
            </a: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Расширение значения по аналогии с испанским языком: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 smtClean="0"/>
              <a:t>делать</a:t>
            </a:r>
            <a:r>
              <a:rPr lang="ru-RU" dirty="0" smtClean="0"/>
              <a:t> - </a:t>
            </a:r>
            <a:r>
              <a:rPr lang="ru-RU" b="1" dirty="0" smtClean="0">
                <a:solidFill>
                  <a:srgbClr val="40749B"/>
                </a:solidFill>
              </a:rPr>
              <a:t>45%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 smtClean="0"/>
              <a:t>знать</a:t>
            </a:r>
            <a:r>
              <a:rPr lang="ru-RU" dirty="0" smtClean="0"/>
              <a:t> вместо уметь - </a:t>
            </a:r>
            <a:r>
              <a:rPr lang="ru-RU" b="1" dirty="0" smtClean="0">
                <a:solidFill>
                  <a:srgbClr val="40749B"/>
                </a:solidFill>
              </a:rPr>
              <a:t>36%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 smtClean="0"/>
              <a:t>идти</a:t>
            </a:r>
            <a:r>
              <a:rPr lang="ru-RU" dirty="0" smtClean="0"/>
              <a:t> вместо ехать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29%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другие глаголы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29%</a:t>
            </a:r>
          </a:p>
          <a:p>
            <a:r>
              <a:rPr lang="ru-RU" b="1" dirty="0" smtClean="0">
                <a:solidFill>
                  <a:srgbClr val="40749B"/>
                </a:solidFill>
              </a:rPr>
              <a:t>Неправильные формы глагола: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повелительное наклонение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45%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будущее время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42%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род в прошедшем времени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42%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 err="1"/>
              <a:t>проснуть</a:t>
            </a:r>
            <a:r>
              <a:rPr lang="ru-RU" dirty="0"/>
              <a:t>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36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  <a:endParaRPr lang="ru-RU" b="1" dirty="0">
              <a:solidFill>
                <a:srgbClr val="4074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52205" y="791948"/>
            <a:ext cx="4861586" cy="5870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Статистика</a:t>
            </a:r>
            <a:r>
              <a:rPr lang="ru-RU" sz="2400" dirty="0"/>
              <a:t> </a:t>
            </a:r>
            <a:r>
              <a:rPr lang="ru-RU" sz="2400" dirty="0" smtClean="0"/>
              <a:t>ошибок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230278" y="1611063"/>
            <a:ext cx="6865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речевые </a:t>
            </a:r>
            <a:r>
              <a:rPr lang="ru-RU" dirty="0"/>
              <a:t>заимствования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51%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национальности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51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конструкция </a:t>
            </a:r>
            <a:r>
              <a:rPr lang="ru-RU" b="1" dirty="0" smtClean="0"/>
              <a:t>у </a:t>
            </a:r>
            <a:r>
              <a:rPr lang="ru-RU" b="1" dirty="0"/>
              <a:t>меня </a:t>
            </a:r>
            <a:r>
              <a:rPr lang="en-US" b="1" dirty="0" smtClean="0"/>
              <a:t>…</a:t>
            </a:r>
            <a:r>
              <a:rPr lang="ru-RU" b="1" dirty="0" smtClean="0"/>
              <a:t> </a:t>
            </a:r>
            <a:r>
              <a:rPr lang="ru-RU" b="1" dirty="0"/>
              <a:t>лет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33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один день </a:t>
            </a:r>
            <a:r>
              <a:rPr lang="ru-RU" dirty="0"/>
              <a:t>вместо однажды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29</a:t>
            </a:r>
            <a:r>
              <a:rPr lang="ru-RU" b="1" dirty="0" smtClean="0">
                <a:solidFill>
                  <a:srgbClr val="40749B"/>
                </a:solidFill>
              </a:rPr>
              <a:t>%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Местоимения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с</a:t>
            </a:r>
            <a:r>
              <a:rPr lang="ru-RU" b="1" dirty="0" smtClean="0"/>
              <a:t>вой </a:t>
            </a:r>
            <a:r>
              <a:rPr lang="ru-RU" dirty="0" smtClean="0"/>
              <a:t>вместо его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45%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у</a:t>
            </a:r>
            <a:r>
              <a:rPr lang="ru-RU" b="1" dirty="0" smtClean="0"/>
              <a:t> его </a:t>
            </a:r>
            <a:r>
              <a:rPr lang="ru-RU" dirty="0"/>
              <a:t>- </a:t>
            </a:r>
            <a:r>
              <a:rPr lang="ru-RU" b="1" dirty="0">
                <a:solidFill>
                  <a:srgbClr val="40749B"/>
                </a:solidFill>
              </a:rPr>
              <a:t>36%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у никого </a:t>
            </a:r>
            <a:r>
              <a:rPr lang="en-US" dirty="0"/>
              <a:t>–</a:t>
            </a:r>
            <a:r>
              <a:rPr lang="ru-RU" dirty="0"/>
              <a:t> </a:t>
            </a:r>
            <a:r>
              <a:rPr lang="ru-RU" b="1" dirty="0">
                <a:solidFill>
                  <a:srgbClr val="40749B"/>
                </a:solidFill>
              </a:rPr>
              <a:t>33%</a:t>
            </a:r>
          </a:p>
          <a:p>
            <a:r>
              <a:rPr lang="ru-RU" b="1" dirty="0" smtClean="0">
                <a:solidFill>
                  <a:srgbClr val="8F5201"/>
                </a:solidFill>
              </a:rPr>
              <a:t>Союзы, частицы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е</a:t>
            </a:r>
            <a:r>
              <a:rPr lang="ru-RU" b="1" dirty="0" smtClean="0"/>
              <a:t>сли </a:t>
            </a:r>
            <a:r>
              <a:rPr lang="ru-RU" dirty="0" smtClean="0"/>
              <a:t>вместо ли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36%</a:t>
            </a:r>
          </a:p>
          <a:p>
            <a:pPr marL="285750" indent="-285750">
              <a:buFont typeface="Wingdings" charset="2"/>
              <a:buChar char="Ø"/>
            </a:pPr>
            <a:r>
              <a:rPr lang="ru-RU" b="1" dirty="0"/>
              <a:t>п</a:t>
            </a:r>
            <a:r>
              <a:rPr lang="ru-RU" b="1" dirty="0" smtClean="0"/>
              <a:t>очему</a:t>
            </a:r>
            <a:r>
              <a:rPr lang="ru-RU" dirty="0" smtClean="0"/>
              <a:t> вместо потому что - </a:t>
            </a:r>
            <a:r>
              <a:rPr lang="ru-RU" b="1" dirty="0" smtClean="0">
                <a:solidFill>
                  <a:srgbClr val="40749B"/>
                </a:solidFill>
              </a:rPr>
              <a:t>33%</a:t>
            </a:r>
          </a:p>
          <a:p>
            <a:r>
              <a:rPr lang="ru-RU" b="1" dirty="0" smtClean="0">
                <a:solidFill>
                  <a:srgbClr val="8F5201"/>
                </a:solidFill>
              </a:rPr>
              <a:t>Предлоги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предлог </a:t>
            </a:r>
            <a:r>
              <a:rPr lang="ru-RU" b="1" dirty="0" smtClean="0"/>
              <a:t>С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33%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предлог </a:t>
            </a:r>
            <a:r>
              <a:rPr lang="ru-RU" b="1" dirty="0" smtClean="0"/>
              <a:t>ОТ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33%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предлоги </a:t>
            </a:r>
            <a:r>
              <a:rPr lang="ru-RU" b="1" dirty="0" smtClean="0"/>
              <a:t>В / НА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40749B"/>
                </a:solidFill>
              </a:rPr>
              <a:t>19%</a:t>
            </a:r>
            <a:endParaRPr lang="en-US" b="1" dirty="0">
              <a:solidFill>
                <a:srgbClr val="4074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66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60766" y="844520"/>
            <a:ext cx="4206553" cy="7131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Над чем будем работать?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0278" y="1978147"/>
            <a:ext cx="6865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Национальности и география</a:t>
            </a:r>
          </a:p>
          <a:p>
            <a:pPr marL="285750" indent="-285750">
              <a:buFont typeface="Wingdings" charset="2"/>
              <a:buChar char="Ø"/>
            </a:pPr>
            <a:endParaRPr lang="ru-RU" dirty="0" smtClean="0"/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Глаголы: значение и грамматические особенности</a:t>
            </a:r>
          </a:p>
          <a:p>
            <a:pPr marL="285750" indent="-285750">
              <a:buFont typeface="Wingdings" charset="2"/>
              <a:buChar char="Ø"/>
            </a:pPr>
            <a:endParaRPr lang="ru-RU" dirty="0" smtClean="0"/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Местоимения</a:t>
            </a:r>
            <a:endParaRPr lang="ru-RU" b="1" dirty="0" smtClean="0"/>
          </a:p>
          <a:p>
            <a:pPr marL="285750" indent="-285750">
              <a:buFont typeface="Wingdings" charset="2"/>
              <a:buChar char="Ø"/>
            </a:pPr>
            <a:endParaRPr lang="ru-RU" b="1" dirty="0" smtClean="0">
              <a:solidFill>
                <a:srgbClr val="40749B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Предлоги и связи между словами</a:t>
            </a:r>
          </a:p>
          <a:p>
            <a:r>
              <a:rPr lang="ru-RU" dirty="0" smtClean="0"/>
              <a:t> </a:t>
            </a:r>
            <a:endParaRPr lang="ru-RU" dirty="0" smtClean="0">
              <a:solidFill>
                <a:srgbClr val="40749B"/>
              </a:solidFill>
            </a:endParaRPr>
          </a:p>
          <a:p>
            <a:pPr marL="285750" indent="-285750">
              <a:buFont typeface="Wingdings" charset="2"/>
              <a:buChar char="Ø"/>
            </a:pPr>
            <a:r>
              <a:rPr lang="ru-RU" dirty="0" smtClean="0"/>
              <a:t>Союзы и причинно-следственные связи</a:t>
            </a:r>
            <a:endParaRPr lang="ru-RU" dirty="0" smtClean="0">
              <a:solidFill>
                <a:srgbClr val="40749B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73345" y="4861366"/>
            <a:ext cx="2401029" cy="569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Кто с нами?</a:t>
            </a:r>
          </a:p>
        </p:txBody>
      </p:sp>
    </p:spTree>
    <p:extLst>
      <p:ext uri="{BB962C8B-B14F-4D97-AF65-F5344CB8AC3E}">
        <p14:creationId xmlns:p14="http://schemas.microsoft.com/office/powerpoint/2010/main" val="3540987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948" y="948247"/>
            <a:ext cx="5838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/>
                <a:cs typeface="Arial"/>
              </a:rPr>
              <a:t>Ссылка на запись семинара:</a:t>
            </a:r>
          </a:p>
          <a:p>
            <a:r>
              <a:rPr lang="es-ES_tradnl" sz="1600" dirty="0" smtClean="0">
                <a:latin typeface="Arial"/>
                <a:cs typeface="Arial"/>
                <a:hlinkClick r:id="rId2"/>
              </a:rPr>
              <a:t>https</a:t>
            </a:r>
            <a:r>
              <a:rPr lang="es-ES_tradnl" sz="1600" dirty="0">
                <a:latin typeface="Arial"/>
                <a:cs typeface="Arial"/>
                <a:hlinkClick r:id="rId2"/>
              </a:rPr>
              <a:t>://photos.app.goo.gl/</a:t>
            </a:r>
            <a:r>
              <a:rPr lang="es-ES_tradnl" sz="1600" dirty="0" smtClean="0">
                <a:latin typeface="Arial"/>
                <a:cs typeface="Arial"/>
                <a:hlinkClick r:id="rId2"/>
              </a:rPr>
              <a:t>xCwZZcVdGwYoDpNQ6</a:t>
            </a:r>
            <a:endParaRPr lang="ru-RU" sz="1600" dirty="0" smtClean="0">
              <a:latin typeface="Arial"/>
              <a:cs typeface="Arial"/>
            </a:endParaRPr>
          </a:p>
          <a:p>
            <a:r>
              <a:rPr lang="ru-RU" sz="1600" dirty="0" smtClean="0">
                <a:latin typeface="Arial"/>
                <a:cs typeface="Arial"/>
              </a:rPr>
              <a:t>В описании к каждому видео вы найдете номера слайдов, к которым относится запись.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532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6105" y="1188793"/>
            <a:ext cx="2405140" cy="96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билингвизм</a:t>
            </a:r>
          </a:p>
          <a:p>
            <a:pPr algn="ctr"/>
            <a:r>
              <a:rPr lang="ru-RU" sz="2400" dirty="0" smtClean="0"/>
              <a:t>(многоязычие)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48764" y="2572247"/>
            <a:ext cx="2943000" cy="416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одновременный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0380" y="2572247"/>
            <a:ext cx="2943001" cy="4164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последовательный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8764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языки вводятся одновременно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0381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языки вводятся последовательно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3" idx="2"/>
            <a:endCxn id="4" idx="0"/>
          </p:cNvCxnSpPr>
          <p:nvPr/>
        </p:nvCxnSpPr>
        <p:spPr>
          <a:xfrm flipH="1">
            <a:off x="2920264" y="2156460"/>
            <a:ext cx="1708411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2"/>
            <a:endCxn id="5" idx="0"/>
          </p:cNvCxnSpPr>
          <p:nvPr/>
        </p:nvCxnSpPr>
        <p:spPr>
          <a:xfrm>
            <a:off x="4628675" y="2156460"/>
            <a:ext cx="1863206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16" idx="0"/>
          </p:cNvCxnSpPr>
          <p:nvPr/>
        </p:nvCxnSpPr>
        <p:spPr>
          <a:xfrm>
            <a:off x="2920264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2"/>
            <a:endCxn id="17" idx="0"/>
          </p:cNvCxnSpPr>
          <p:nvPr/>
        </p:nvCxnSpPr>
        <p:spPr>
          <a:xfrm>
            <a:off x="6491881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5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6105" y="1188793"/>
            <a:ext cx="2405140" cy="96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билингвизм</a:t>
            </a:r>
          </a:p>
          <a:p>
            <a:pPr algn="ctr"/>
            <a:r>
              <a:rPr lang="ru-RU" sz="2400" dirty="0" smtClean="0"/>
              <a:t>(многоязычие)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93178" y="2572247"/>
            <a:ext cx="2294821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младенческий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93178" y="3320681"/>
            <a:ext cx="2294821" cy="1190682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билингвизм (многоязычие) формируется до года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3" idx="2"/>
            <a:endCxn id="4" idx="0"/>
          </p:cNvCxnSpPr>
          <p:nvPr/>
        </p:nvCxnSpPr>
        <p:spPr>
          <a:xfrm flipH="1">
            <a:off x="2040589" y="2156460"/>
            <a:ext cx="2588086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16" idx="0"/>
          </p:cNvCxnSpPr>
          <p:nvPr/>
        </p:nvCxnSpPr>
        <p:spPr>
          <a:xfrm>
            <a:off x="2040589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81264" y="2572247"/>
            <a:ext cx="2294821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детский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481264" y="3320681"/>
            <a:ext cx="2294821" cy="1190682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билингвизм формируется в возрасте от года до 12 лет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>
            <a:stCxn id="27" idx="2"/>
            <a:endCxn id="28" idx="0"/>
          </p:cNvCxnSpPr>
          <p:nvPr/>
        </p:nvCxnSpPr>
        <p:spPr>
          <a:xfrm>
            <a:off x="4628675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6019384" y="2583577"/>
            <a:ext cx="2294821" cy="41648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подростковый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19384" y="3332011"/>
            <a:ext cx="2294821" cy="1179352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билингвизм формируется в возрасте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12 лет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stCxn id="31" idx="2"/>
            <a:endCxn id="32" idx="0"/>
          </p:cNvCxnSpPr>
          <p:nvPr/>
        </p:nvCxnSpPr>
        <p:spPr>
          <a:xfrm>
            <a:off x="7166795" y="300005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" idx="2"/>
            <a:endCxn id="27" idx="0"/>
          </p:cNvCxnSpPr>
          <p:nvPr/>
        </p:nvCxnSpPr>
        <p:spPr>
          <a:xfrm>
            <a:off x="4628675" y="2156460"/>
            <a:ext cx="0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" idx="2"/>
            <a:endCxn id="31" idx="0"/>
          </p:cNvCxnSpPr>
          <p:nvPr/>
        </p:nvCxnSpPr>
        <p:spPr>
          <a:xfrm>
            <a:off x="4628675" y="2156460"/>
            <a:ext cx="2538120" cy="427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2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426105" y="1188793"/>
            <a:ext cx="2405140" cy="96766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билингвизм</a:t>
            </a:r>
          </a:p>
          <a:p>
            <a:pPr algn="ctr"/>
            <a:r>
              <a:rPr lang="ru-RU" sz="2400" dirty="0" smtClean="0"/>
              <a:t>(многоязычие)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448764" y="2572247"/>
            <a:ext cx="2943000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активный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20380" y="2572247"/>
            <a:ext cx="2943001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пассивный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48764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только понимаю, но и говорю и пишу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20381" y="3320681"/>
            <a:ext cx="2943000" cy="914400"/>
          </a:xfrm>
          <a:prstGeom prst="roundRect">
            <a:avLst/>
          </a:prstGeom>
          <a:noFill/>
          <a:ln w="22225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только понимаю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3" idx="2"/>
            <a:endCxn id="4" idx="0"/>
          </p:cNvCxnSpPr>
          <p:nvPr/>
        </p:nvCxnSpPr>
        <p:spPr>
          <a:xfrm flipH="1">
            <a:off x="2920264" y="2156460"/>
            <a:ext cx="1708411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" idx="2"/>
            <a:endCxn id="5" idx="0"/>
          </p:cNvCxnSpPr>
          <p:nvPr/>
        </p:nvCxnSpPr>
        <p:spPr>
          <a:xfrm>
            <a:off x="4628675" y="2156460"/>
            <a:ext cx="1863206" cy="415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  <a:endCxn id="16" idx="0"/>
          </p:cNvCxnSpPr>
          <p:nvPr/>
        </p:nvCxnSpPr>
        <p:spPr>
          <a:xfrm>
            <a:off x="2920264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2"/>
            <a:endCxn id="17" idx="0"/>
          </p:cNvCxnSpPr>
          <p:nvPr/>
        </p:nvCxnSpPr>
        <p:spPr>
          <a:xfrm>
            <a:off x="6491881" y="2988728"/>
            <a:ext cx="0" cy="331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0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602757"/>
              </p:ext>
            </p:extLst>
          </p:nvPr>
        </p:nvGraphicFramePr>
        <p:xfrm>
          <a:off x="1031800" y="648262"/>
          <a:ext cx="7077092" cy="556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7874"/>
                <a:gridCol w="2533932"/>
                <a:gridCol w="2565286"/>
              </a:tblGrid>
              <a:tr h="34902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Проценты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Русский язык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Другие языки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617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80-100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Друзья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Школа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Видеоигры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Интернет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Фильмы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Спорт, хобби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1320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60-79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Путешествия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лето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России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Близкие родственники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Быт ИСП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Живая природа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Животные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1941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40-59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Дальние родственники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Поведение и этикет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Глобальные проблемы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Дальние родственники ИСП*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Поведение и этикет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Глобальные проблемы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Здоровье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1941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20-39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Близкие родственники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Быт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Друзья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Живая природа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Животные</a:t>
                      </a:r>
                      <a:r>
                        <a:rPr lang="ru-RU" sz="1400" dirty="0" smtClean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7763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Cambria"/>
                          <a:cs typeface="Cambria"/>
                        </a:rPr>
                        <a:t>0-19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Спорт</a:t>
                      </a:r>
                    </a:p>
                    <a:p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Хобби</a:t>
                      </a:r>
                      <a:endParaRPr lang="en-US" sz="1400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Line Callout 1 3"/>
          <p:cNvSpPr/>
          <p:nvPr/>
        </p:nvSpPr>
        <p:spPr>
          <a:xfrm>
            <a:off x="6096891" y="4777781"/>
            <a:ext cx="2253732" cy="752060"/>
          </a:xfrm>
          <a:prstGeom prst="borderCallout1">
            <a:avLst>
              <a:gd name="adj1" fmla="val 24056"/>
              <a:gd name="adj2" fmla="val -1257"/>
              <a:gd name="adj3" fmla="val -86169"/>
              <a:gd name="adj4" fmla="val -74499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сбалансированные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сферы общения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718672" y="1358350"/>
            <a:ext cx="2222339" cy="752060"/>
          </a:xfrm>
          <a:prstGeom prst="borderCallout1">
            <a:avLst>
              <a:gd name="adj1" fmla="val 1158"/>
              <a:gd name="adj2" fmla="val 83276"/>
              <a:gd name="adj3" fmla="val -40431"/>
              <a:gd name="adj4" fmla="val 129668"/>
            </a:avLst>
          </a:prstGeom>
          <a:solidFill>
            <a:schemeClr val="bg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доминирующий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язык</a:t>
            </a:r>
          </a:p>
        </p:txBody>
      </p:sp>
    </p:spTree>
    <p:extLst>
      <p:ext uri="{BB962C8B-B14F-4D97-AF65-F5344CB8AC3E}">
        <p14:creationId xmlns:p14="http://schemas.microsoft.com/office/powerpoint/2010/main" val="41862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54140" y="2354553"/>
            <a:ext cx="2577105" cy="189221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анализ </a:t>
            </a:r>
            <a:r>
              <a:rPr lang="en-US" sz="2400" dirty="0" smtClean="0"/>
              <a:t>31</a:t>
            </a:r>
            <a:r>
              <a:rPr lang="ru-RU" sz="2400" dirty="0" smtClean="0"/>
              <a:t> анкет</a:t>
            </a:r>
            <a:r>
              <a:rPr lang="ru-RU" sz="2400" dirty="0"/>
              <a:t>ы</a:t>
            </a:r>
            <a:endParaRPr lang="ru-RU" sz="2400" dirty="0" smtClean="0"/>
          </a:p>
          <a:p>
            <a:pPr algn="ctr"/>
            <a:r>
              <a:rPr lang="ru-RU" sz="2400" dirty="0" smtClean="0"/>
              <a:t>(30 </a:t>
            </a:r>
            <a:r>
              <a:rPr lang="en-US" sz="2400" dirty="0" smtClean="0"/>
              <a:t>–</a:t>
            </a:r>
            <a:r>
              <a:rPr lang="ru-RU" sz="2400" dirty="0" smtClean="0"/>
              <a:t> дети в Андорре) 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220716" y="1258368"/>
            <a:ext cx="2943000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дети около 3 лет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28862" y="1258368"/>
            <a:ext cx="2943001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дети 5-7 лет</a:t>
            </a:r>
          </a:p>
        </p:txBody>
      </p:sp>
      <p:cxnSp>
        <p:nvCxnSpPr>
          <p:cNvPr id="26" name="Straight Connector 25"/>
          <p:cNvCxnSpPr>
            <a:stCxn id="4" idx="2"/>
          </p:cNvCxnSpPr>
          <p:nvPr/>
        </p:nvCxnSpPr>
        <p:spPr>
          <a:xfrm>
            <a:off x="2692216" y="1674849"/>
            <a:ext cx="1289475" cy="679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5" idx="2"/>
          </p:cNvCxnSpPr>
          <p:nvPr/>
        </p:nvCxnSpPr>
        <p:spPr>
          <a:xfrm flipH="1">
            <a:off x="5228862" y="1674849"/>
            <a:ext cx="1471501" cy="6797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220716" y="4731449"/>
            <a:ext cx="2943000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дети 8-11 лет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228862" y="4731449"/>
            <a:ext cx="2943001" cy="41648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дети 12-14 лет</a:t>
            </a:r>
          </a:p>
        </p:txBody>
      </p:sp>
      <p:cxnSp>
        <p:nvCxnSpPr>
          <p:cNvPr id="8" name="Straight Connector 7"/>
          <p:cNvCxnSpPr>
            <a:stCxn id="13" idx="0"/>
          </p:cNvCxnSpPr>
          <p:nvPr/>
        </p:nvCxnSpPr>
        <p:spPr>
          <a:xfrm flipV="1">
            <a:off x="2692216" y="4246767"/>
            <a:ext cx="1289475" cy="484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4" idx="0"/>
          </p:cNvCxnSpPr>
          <p:nvPr/>
        </p:nvCxnSpPr>
        <p:spPr>
          <a:xfrm flipH="1" flipV="1">
            <a:off x="5228862" y="4246767"/>
            <a:ext cx="1471501" cy="484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7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44573042"/>
              </p:ext>
            </p:extLst>
          </p:nvPr>
        </p:nvGraphicFramePr>
        <p:xfrm>
          <a:off x="964127" y="928510"/>
          <a:ext cx="7406635" cy="51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938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0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1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4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15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6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7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8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9.xml><?xml version="1.0" encoding="utf-8"?>
<a:themeOverride xmlns:a="http://schemas.openxmlformats.org/drawingml/2006/main">
  <a:clrScheme name="Pushpin">
    <a:dk1>
      <a:sysClr val="windowText" lastClr="000000"/>
    </a:dk1>
    <a:lt1>
      <a:sysClr val="window" lastClr="FFFFFF"/>
    </a:lt1>
    <a:dk2>
      <a:srgbClr val="465E9C"/>
    </a:dk2>
    <a:lt2>
      <a:srgbClr val="CCDDEA"/>
    </a:lt2>
    <a:accent1>
      <a:srgbClr val="FDA023"/>
    </a:accent1>
    <a:accent2>
      <a:srgbClr val="AA2B1E"/>
    </a:accent2>
    <a:accent3>
      <a:srgbClr val="71685C"/>
    </a:accent3>
    <a:accent4>
      <a:srgbClr val="64A73B"/>
    </a:accent4>
    <a:accent5>
      <a:srgbClr val="EB5605"/>
    </a:accent5>
    <a:accent6>
      <a:srgbClr val="B9CA1A"/>
    </a:accent6>
    <a:hlink>
      <a:srgbClr val="D83E2C"/>
    </a:hlink>
    <a:folHlink>
      <a:srgbClr val="ED7D27"/>
    </a:folHlink>
  </a:clrScheme>
  <a:fontScheme name="Pushpin">
    <a:majorFont>
      <a:latin typeface="Constantia"/>
      <a:ea typeface=""/>
      <a:cs typeface=""/>
      <a:font script="Jpan" typeface="HGS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Franklin Gothic Book"/>
      <a:ea typeface=""/>
      <a:cs typeface=""/>
      <a:font script="Grek" typeface="Arial"/>
      <a:font script="Cyrl" typeface="Arial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551</TotalTime>
  <Words>1523</Words>
  <Application>Microsoft Macintosh PowerPoint</Application>
  <PresentationFormat>Экран (4:3)</PresentationFormat>
  <Paragraphs>269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Arial</vt:lpstr>
      <vt:lpstr>Brush Script MT</vt:lpstr>
      <vt:lpstr>Cambria</vt:lpstr>
      <vt:lpstr>Constantia</vt:lpstr>
      <vt:lpstr>Courier New</vt:lpstr>
      <vt:lpstr>Franklin Gothic Book</vt:lpstr>
      <vt:lpstr>Rage Italic</vt:lpstr>
      <vt:lpstr>Wingdings</vt:lpstr>
      <vt:lpstr>Pushpin</vt:lpstr>
      <vt:lpstr>Многоязычные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GTS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Eugene L. Bazarov</dc:creator>
  <cp:keywords/>
  <dc:description/>
  <cp:lastModifiedBy>пользователь Microsoft Office</cp:lastModifiedBy>
  <cp:revision>106</cp:revision>
  <dcterms:created xsi:type="dcterms:W3CDTF">2020-03-03T12:48:37Z</dcterms:created>
  <dcterms:modified xsi:type="dcterms:W3CDTF">2020-03-31T10:22:01Z</dcterms:modified>
  <cp:category/>
</cp:coreProperties>
</file>